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33" r:id="rId3"/>
    <p:sldId id="334" r:id="rId4"/>
    <p:sldId id="335" r:id="rId5"/>
    <p:sldId id="302" r:id="rId6"/>
    <p:sldId id="313" r:id="rId7"/>
    <p:sldId id="314" r:id="rId8"/>
    <p:sldId id="309" r:id="rId9"/>
    <p:sldId id="310" r:id="rId10"/>
    <p:sldId id="311" r:id="rId11"/>
    <p:sldId id="315" r:id="rId12"/>
    <p:sldId id="316" r:id="rId13"/>
    <p:sldId id="303" r:id="rId14"/>
    <p:sldId id="304" r:id="rId15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2" autoAdjust="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F7C98682-EAE7-46F5-B294-D95BAC95D29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122C50B-91B4-4C28-B10C-BDCBB7644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0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2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415790"/>
            <a:ext cx="550545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293F17E-D13B-4F3E-9F2C-377B2605A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442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F925C-62AF-4F21-8B3A-16A6F6D9880C}" type="slidenum">
              <a:rPr lang="en-US"/>
              <a:pPr/>
              <a:t>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42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93BA92-9B7A-49CF-97D5-CFD0C6EF5CB8}" type="slidenum">
              <a:rPr lang="en-US"/>
              <a:pPr/>
              <a:t>5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72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83C558-0F62-4C84-9D79-DA51AD23EE58}" type="slidenum">
              <a:rPr lang="en-US"/>
              <a:pPr/>
              <a:t>13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73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B005CC-2296-4B91-BF39-A679E67C7BFB}" type="slidenum">
              <a:rPr lang="en-US"/>
              <a:pPr/>
              <a:t>14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68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C2EFE-2DEE-448F-90AF-A65B6D259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7334F-23D1-49AF-81ED-36B444851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8C53E-85C3-42C3-AE14-AF8482E5D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B0222-CB45-40EB-8255-282C737E4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D57D8-9928-4FDE-868A-E8EAEE774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327E9-BDAB-4446-93EC-8C8FDDA09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B29C8-F562-4F56-894B-37E8DC1DC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C4BAD-F4D0-4DE7-B1AE-353B0CF17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B6D0F-43E8-4030-9179-B3AE823F5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731E8-AAE6-40F2-8D47-7D7EB618B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BDEC9-3987-4FC1-B6EE-641FE46C6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3DF90-B5F7-40E7-A0E5-5FB546628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B12AC07-F40A-4C30-8910-E368964B7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Psychology 202a</a:t>
            </a:r>
            <a:br>
              <a:rPr lang="en-US" sz="4000" dirty="0"/>
            </a:br>
            <a:r>
              <a:rPr lang="en-US" sz="4000" dirty="0"/>
              <a:t>Advanced Psychological Statistics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November 3,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mr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113" y="209550"/>
            <a:ext cx="8105775" cy="643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104188" cy="644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3813" y="252413"/>
            <a:ext cx="9191626" cy="635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813" y="252413"/>
            <a:ext cx="9191626" cy="635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813" y="252413"/>
            <a:ext cx="9191626" cy="635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Added variable plots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In order to find what is unique about the relationship between a particular predictor (</a:t>
            </a:r>
            <a:r>
              <a:rPr lang="en-US" i="1"/>
              <a:t>X</a:t>
            </a:r>
            <a:r>
              <a:rPr lang="en-US" i="1" baseline="-25000"/>
              <a:t>1</a:t>
            </a:r>
            <a:r>
              <a:rPr lang="en-US"/>
              <a:t>) and </a:t>
            </a:r>
            <a:r>
              <a:rPr lang="en-US" i="1"/>
              <a:t>Y</a:t>
            </a:r>
            <a:endParaRPr lang="en-US"/>
          </a:p>
          <a:p>
            <a:pPr lvl="1" eaLnBrk="1" hangingPunct="1"/>
            <a:r>
              <a:rPr lang="en-US"/>
              <a:t>Isolate the part of </a:t>
            </a:r>
            <a:r>
              <a:rPr lang="en-US" i="1"/>
              <a:t>Y</a:t>
            </a:r>
            <a:r>
              <a:rPr lang="en-US"/>
              <a:t> that cannot be described by other predictors</a:t>
            </a:r>
          </a:p>
          <a:p>
            <a:pPr lvl="1" eaLnBrk="1" hangingPunct="1"/>
            <a:r>
              <a:rPr lang="en-US"/>
              <a:t>Isolate the part of </a:t>
            </a:r>
            <a:r>
              <a:rPr lang="en-US" i="1"/>
              <a:t>X</a:t>
            </a:r>
            <a:r>
              <a:rPr lang="en-US" i="1" baseline="-25000"/>
              <a:t>1 </a:t>
            </a:r>
            <a:r>
              <a:rPr lang="en-US"/>
              <a:t>that cannot be described by other predictors</a:t>
            </a:r>
          </a:p>
          <a:p>
            <a:pPr lvl="1" eaLnBrk="1" hangingPunct="1"/>
            <a:r>
              <a:rPr lang="en-US"/>
              <a:t>Examine the relationship</a:t>
            </a:r>
            <a:endParaRPr lang="en-US" i="1" baseline="-25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Added variable plots (cont.)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What part of </a:t>
            </a:r>
            <a:r>
              <a:rPr lang="en-US" i="1"/>
              <a:t>Neuroticism</a:t>
            </a:r>
            <a:r>
              <a:rPr lang="en-US"/>
              <a:t> cannot be predicted by </a:t>
            </a:r>
            <a:r>
              <a:rPr lang="en-US" i="1"/>
              <a:t>Depression</a:t>
            </a:r>
            <a:r>
              <a:rPr lang="en-US"/>
              <a:t>?  </a:t>
            </a:r>
          </a:p>
          <a:p>
            <a:pPr eaLnBrk="1" hangingPunct="1"/>
            <a:r>
              <a:rPr lang="en-US"/>
              <a:t>The residuals from the regression of </a:t>
            </a:r>
            <a:r>
              <a:rPr lang="en-US" i="1"/>
              <a:t>Neuroticism</a:t>
            </a:r>
            <a:r>
              <a:rPr lang="en-US"/>
              <a:t> on </a:t>
            </a:r>
            <a:r>
              <a:rPr lang="en-US" i="1"/>
              <a:t>Depression.</a:t>
            </a:r>
          </a:p>
          <a:p>
            <a:pPr eaLnBrk="1" hangingPunct="1"/>
            <a:r>
              <a:rPr lang="en-US"/>
              <a:t>What part of </a:t>
            </a:r>
            <a:r>
              <a:rPr lang="en-US" i="1"/>
              <a:t>Agreeability</a:t>
            </a:r>
            <a:r>
              <a:rPr lang="en-US"/>
              <a:t> cannot be predicted by </a:t>
            </a:r>
            <a:r>
              <a:rPr lang="en-US" i="1"/>
              <a:t>Depression</a:t>
            </a:r>
            <a:r>
              <a:rPr lang="en-US"/>
              <a:t>?  </a:t>
            </a:r>
          </a:p>
          <a:p>
            <a:pPr eaLnBrk="1" hangingPunct="1"/>
            <a:r>
              <a:rPr lang="en-US"/>
              <a:t>The residuals from the regression of </a:t>
            </a:r>
            <a:r>
              <a:rPr lang="en-US" i="1"/>
              <a:t>Agreeability </a:t>
            </a:r>
            <a:r>
              <a:rPr lang="en-US"/>
              <a:t>on </a:t>
            </a:r>
            <a:r>
              <a:rPr lang="en-US" i="1"/>
              <a:t>Depression.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51776-6DE0-46CD-919F-BFB053C19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6A833-D17B-46D1-ADA1-561289AA7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t</a:t>
            </a:r>
            <a:r>
              <a:rPr lang="en-US" dirty="0"/>
              <a:t> test as regression (continued)</a:t>
            </a:r>
          </a:p>
          <a:p>
            <a:r>
              <a:rPr lang="en-US" dirty="0"/>
              <a:t>Introducing multiple regression</a:t>
            </a:r>
          </a:p>
          <a:p>
            <a:r>
              <a:rPr lang="en-US" dirty="0"/>
              <a:t>Added variable plots</a:t>
            </a:r>
          </a:p>
        </p:txBody>
      </p:sp>
    </p:spTree>
    <p:extLst>
      <p:ext uri="{BB962C8B-B14F-4D97-AF65-F5344CB8AC3E}">
        <p14:creationId xmlns:p14="http://schemas.microsoft.com/office/powerpoint/2010/main" val="2948344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Digression in </a:t>
            </a:r>
            <a:r>
              <a:rPr lang="en-US" i="1" dirty="0"/>
              <a:t>R</a:t>
            </a:r>
            <a:r>
              <a:rPr lang="en-US" dirty="0"/>
              <a:t>.</a:t>
            </a:r>
          </a:p>
          <a:p>
            <a:r>
              <a:rPr lang="en-US" dirty="0"/>
              <a:t>Dummy coding</a:t>
            </a:r>
          </a:p>
          <a:p>
            <a:r>
              <a:rPr lang="en-US" dirty="0"/>
              <a:t>Effects coding</a:t>
            </a:r>
          </a:p>
          <a:p>
            <a:r>
              <a:rPr lang="en-US" dirty="0"/>
              <a:t>Nonsense coding</a:t>
            </a:r>
          </a:p>
        </p:txBody>
      </p:sp>
    </p:spTree>
    <p:extLst>
      <p:ext uri="{BB962C8B-B14F-4D97-AF65-F5344CB8AC3E}">
        <p14:creationId xmlns:p14="http://schemas.microsoft.com/office/powerpoint/2010/main" val="844043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unity of assumptions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Initially, the assumptions underlying regression and the </a:t>
            </a:r>
            <a:r>
              <a:rPr lang="en-US" i="1"/>
              <a:t>t</a:t>
            </a:r>
            <a:r>
              <a:rPr lang="en-US"/>
              <a:t> test appear different.</a:t>
            </a:r>
          </a:p>
          <a:p>
            <a:r>
              <a:rPr lang="en-US"/>
              <a:t>However, when they are all satisfied, they become the same.</a:t>
            </a:r>
          </a:p>
        </p:txBody>
      </p:sp>
    </p:spTree>
    <p:extLst>
      <p:ext uri="{BB962C8B-B14F-4D97-AF65-F5344CB8AC3E}">
        <p14:creationId xmlns:p14="http://schemas.microsoft.com/office/powerpoint/2010/main" val="1481998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Introducing multiple linear regression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/>
            <a:r>
              <a:rPr lang="en-US" sz="2800"/>
              <a:t>Multiple regression has more than one predictor on the right hand side of the equation.</a:t>
            </a:r>
          </a:p>
          <a:p>
            <a:pPr eaLnBrk="1" hangingPunct="1"/>
            <a:r>
              <a:rPr lang="en-US" sz="2800"/>
              <a:t>Example:</a:t>
            </a:r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</p:txBody>
      </p:sp>
      <p:graphicFrame>
        <p:nvGraphicFramePr>
          <p:cNvPr id="15667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447800" y="3429000"/>
          <a:ext cx="6497638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4" imgW="2145960" imgH="457200" progId="Equation.3">
                  <p:embed/>
                </p:oleObj>
              </mc:Choice>
              <mc:Fallback>
                <p:oleObj name="Equation" r:id="rId4" imgW="214596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429000"/>
                        <a:ext cx="6497638" cy="138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When is multiple regression like simple regression?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Illustration with artificial data</a:t>
            </a:r>
          </a:p>
          <a:p>
            <a:pPr eaLnBrk="1" hangingPunct="1"/>
            <a:r>
              <a:rPr lang="en-US" dirty="0"/>
              <a:t>The simple regression slope is identical to the multiple regression slope only when the predictors are perfectly uncorrelated.</a:t>
            </a:r>
          </a:p>
          <a:p>
            <a:pPr eaLnBrk="1" hangingPunct="1"/>
            <a:r>
              <a:rPr lang="en-US" dirty="0"/>
              <a:t>That won’t happen except by design.</a:t>
            </a:r>
          </a:p>
          <a:p>
            <a:pPr eaLnBrk="1" hangingPunct="1"/>
            <a:r>
              <a:rPr lang="en-US" dirty="0"/>
              <a:t>Here’s why: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813" y="252413"/>
            <a:ext cx="9191626" cy="635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m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" y="385763"/>
            <a:ext cx="7915275" cy="60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5" descr="m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3" y="538163"/>
            <a:ext cx="7915275" cy="60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950" y="385763"/>
            <a:ext cx="7913688" cy="608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3813" y="252413"/>
            <a:ext cx="9191626" cy="635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mr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113" y="209550"/>
            <a:ext cx="8105775" cy="643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0700" y="209550"/>
            <a:ext cx="8104188" cy="644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3813" y="252413"/>
            <a:ext cx="9191626" cy="635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4948</TotalTime>
  <Words>228</Words>
  <Application>Microsoft Office PowerPoint</Application>
  <PresentationFormat>On-screen Show (4:3)</PresentationFormat>
  <Paragraphs>37</Paragraphs>
  <Slides>14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Default Design</vt:lpstr>
      <vt:lpstr>Equation</vt:lpstr>
      <vt:lpstr>Psychology 202a Advanced Psychological Statistics</vt:lpstr>
      <vt:lpstr>The plan for today</vt:lpstr>
      <vt:lpstr>Coding Systems</vt:lpstr>
      <vt:lpstr>The unity of assumptions</vt:lpstr>
      <vt:lpstr>Introducing multiple linear regression</vt:lpstr>
      <vt:lpstr>When is multiple regression like simple regression?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Added variable plots</vt:lpstr>
      <vt:lpstr>Added variable plots (cont.)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53</cp:revision>
  <cp:lastPrinted>2018-10-30T19:57:47Z</cp:lastPrinted>
  <dcterms:created xsi:type="dcterms:W3CDTF">2007-01-07T21:57:11Z</dcterms:created>
  <dcterms:modified xsi:type="dcterms:W3CDTF">2020-11-03T20:34:53Z</dcterms:modified>
</cp:coreProperties>
</file>